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3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914F0C-278C-5EEB-3AF6-E66A24882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D7BAD6D-9BCD-4585-5A6A-CD15064D92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679A1D-85CD-C828-A4A8-6D1EC8CB0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7F92A6-C82B-9394-539F-D7C257AD1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DDC4B8-9B74-599C-781D-315FA9AE4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270606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69D0C1-CB56-8F21-B7B9-1D279430A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B0FCCA4-1056-0E6E-04C8-DA4C53AEE2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A6E5C2C-1D9B-A5C2-3A9C-D37EE303F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F99EC35-CC4D-0C31-5E34-40E5E4FF3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5E53EB-BE2B-C0CA-A5CE-8C94B92D1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82273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9BA5BCA-ADDC-866B-2708-4735801D92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BFAEA12-B445-6B82-B4A5-6D76C054F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46FD4F-8702-7661-2863-D8DB06CD5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1E15FCA-CEAD-A6C2-92FF-DC1EBAC87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9A33C32-AB7A-68EC-2CA4-3F0D7FBB5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13286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CE8D6F-F336-3133-0B66-482D35AAF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B1B8668-D50A-9D05-6D07-8ED90B412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B80D2C6-E84C-E99D-A386-067CCD732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B26E43C-CFD3-22BB-35BC-A58B7B03E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F16998F-A3A0-B729-7770-88DBF9597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80662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C6F2A1-705F-0129-9464-07C8315AFF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25EF7CA-8403-9CE4-9AB7-5F538CDC5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641D70-783F-3ACF-64AF-540AAB111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16A3535-0CA7-1A5F-4393-382EC60D1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149F2B-0B77-76CF-BD89-34CCFD5BC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712124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C303F0-401E-A8F7-3A74-A36879F99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2926FDB-860C-F167-4014-F4EADF024B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BFFF64C-4AC0-B789-BC1D-FD0615581B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846FBA6-8064-CE0A-2305-A6F7019AF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09F196-F63A-915D-A46B-9321D7704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8ACA8FB-DB49-6293-5D6A-AE0543CBA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86652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2DFD9C-13EB-BF1B-48DA-78CCD4049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E5D0F66-5192-2CEB-13A7-FB5267B11C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00B40D6-15A2-354B-49EF-AC0D5D212B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03BD96B-5BB0-2517-7739-E322D3D7A9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26CF4E3-7FF6-09CB-A3F2-2D10476FA5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D87798F-F728-FA6D-81A6-BCB54E9B3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6A0AFDB-744B-A28B-757B-2853F5918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F327515-6E93-3C8B-1F94-46B9DF75A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69643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0C1D63-A011-C2B5-83D1-15C9504716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6064642-6A26-CE29-153E-B179469E7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10B6A5C-9C00-09F0-7EB1-59324BD17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25A8DD1-4336-F959-2BB0-0E2AA36A8A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66580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320E707-148C-EC62-498D-7315D04F2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0705556-C424-F2D9-F65A-9BA7B084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619D8F8-D4C6-C85E-3228-9208EF81E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04153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3D6A86-D19B-54AA-0290-A05312039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CB368E1-4D1F-061F-BD1F-A12F1AB80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ABEAE7B-EAE6-0163-AD0E-00537D9042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0CCCBB-4673-9AFB-E300-C437010E9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33AC13E-9D3C-4B2F-833E-234B5FBB7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E42654C-5C89-EA79-1891-4D5C50C84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1609867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FE2F7A-DB29-55FC-91B2-6D6B98E4A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3955AC3-BAD5-2E01-DB7E-10617DB520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BEE2114-74BF-E7D3-AA49-499A2B1A51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D17EBD6-1C29-0FBA-5C15-6B4AD9258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2F29D07-F5CD-B136-D261-23F417FD1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2781BD0-E421-492F-2420-A54C99182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7293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7ADA4EE-7AFF-D1DC-1A35-C08C08F04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A987BA4-3BAE-DD73-0725-77C58F3F0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EB5DB8-6270-B97C-2A0C-1AAC43E7E7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9C423-B5DE-4DCF-B745-A3DACC3A116A}" type="datetimeFigureOut">
              <a:rPr lang="es-AR" smtClean="0"/>
              <a:t>7/12/2022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19CFAED-D594-DAD4-946A-65C00A7C7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8E6179-4D89-5D06-838F-338C0D9A4E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B6291-2499-4533-AB1A-6C621EE61BB8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897945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0"/>
            <a:ext cx="12192000" cy="4044099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7199491" y="3367132"/>
            <a:ext cx="48782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54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</p:spTree>
    <p:extLst>
      <p:ext uri="{BB962C8B-B14F-4D97-AF65-F5344CB8AC3E}">
        <p14:creationId xmlns:p14="http://schemas.microsoft.com/office/powerpoint/2010/main" val="34233279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12682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CON GPU</a:t>
            </a:r>
          </a:p>
        </p:txBody>
      </p:sp>
      <p:pic>
        <p:nvPicPr>
          <p:cNvPr id="9" name="Imagen 8" descr="Gráfico&#10;&#10;Descripción generada automáticamente">
            <a:extLst>
              <a:ext uri="{FF2B5EF4-FFF2-40B4-BE49-F238E27FC236}">
                <a16:creationId xmlns:a16="http://schemas.microsoft.com/office/drawing/2014/main" id="{CE949385-4B2F-0DD9-AFD8-66CE717AB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9040" y="2135470"/>
            <a:ext cx="4392705" cy="3445301"/>
          </a:xfrm>
          <a:prstGeom prst="rect">
            <a:avLst/>
          </a:prstGeom>
        </p:spPr>
      </p:pic>
      <p:pic>
        <p:nvPicPr>
          <p:cNvPr id="10" name="Imagen 9" descr="Gráfico, Histograma&#10;&#10;Descripción generada automáticamente">
            <a:extLst>
              <a:ext uri="{FF2B5EF4-FFF2-40B4-BE49-F238E27FC236}">
                <a16:creationId xmlns:a16="http://schemas.microsoft.com/office/drawing/2014/main" id="{E927156A-6B3C-4553-A19A-3279A592F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255" y="2172710"/>
            <a:ext cx="4286186" cy="340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606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12682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CON GPU</a:t>
            </a:r>
          </a:p>
        </p:txBody>
      </p:sp>
      <p:pic>
        <p:nvPicPr>
          <p:cNvPr id="7" name="Imagen 6" descr="Calendario&#10;&#10;Descripción generada automáticamente">
            <a:extLst>
              <a:ext uri="{FF2B5EF4-FFF2-40B4-BE49-F238E27FC236}">
                <a16:creationId xmlns:a16="http://schemas.microsoft.com/office/drawing/2014/main" id="{01C9A771-FF7E-F6D9-648E-65D9EAC8F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65" y="2215795"/>
            <a:ext cx="5400040" cy="4065270"/>
          </a:xfrm>
          <a:prstGeom prst="rect">
            <a:avLst/>
          </a:prstGeom>
        </p:spPr>
      </p:pic>
      <p:pic>
        <p:nvPicPr>
          <p:cNvPr id="11" name="Imagen 10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9B39AF3D-3769-7126-F511-71C43FA14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2762" y="2391446"/>
            <a:ext cx="4204388" cy="356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869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1449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GRAD CAM</a:t>
            </a:r>
          </a:p>
        </p:txBody>
      </p:sp>
      <p:pic>
        <p:nvPicPr>
          <p:cNvPr id="2" name="Imagen 1" descr="Un conjunto de imágenes de una persona&#10;&#10;Descripción generada automáticamente con confianza baja">
            <a:extLst>
              <a:ext uri="{FF2B5EF4-FFF2-40B4-BE49-F238E27FC236}">
                <a16:creationId xmlns:a16="http://schemas.microsoft.com/office/drawing/2014/main" id="{8B695D1A-1BD4-B84C-65D3-D9FD863C90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151" b="56054"/>
          <a:stretch/>
        </p:blipFill>
        <p:spPr bwMode="auto">
          <a:xfrm>
            <a:off x="4658304" y="2119783"/>
            <a:ext cx="2857462" cy="388382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190194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1449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GRAD CAM</a:t>
            </a:r>
          </a:p>
        </p:txBody>
      </p:sp>
      <p:pic>
        <p:nvPicPr>
          <p:cNvPr id="3" name="Imagen 2" descr="Un conjunto de imágenes de una persona&#10;&#10;Descripción generada automáticamente con confianza baja">
            <a:extLst>
              <a:ext uri="{FF2B5EF4-FFF2-40B4-BE49-F238E27FC236}">
                <a16:creationId xmlns:a16="http://schemas.microsoft.com/office/drawing/2014/main" id="{E59D0D5D-75A9-ADA4-F2DE-D2C672F05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3929" y="1873701"/>
            <a:ext cx="7584141" cy="465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7936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1449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GRAD CAM</a:t>
            </a:r>
          </a:p>
        </p:txBody>
      </p:sp>
      <p:pic>
        <p:nvPicPr>
          <p:cNvPr id="2" name="Imagen 1" descr="Aplicación, Calendario&#10;&#10;Descripción generada automáticamente">
            <a:extLst>
              <a:ext uri="{FF2B5EF4-FFF2-40B4-BE49-F238E27FC236}">
                <a16:creationId xmlns:a16="http://schemas.microsoft.com/office/drawing/2014/main" id="{4CE6AB42-4716-88E4-E323-E3E90279FE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965" y="2468389"/>
            <a:ext cx="10883153" cy="29165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4606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14494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GRAD CAM</a:t>
            </a:r>
          </a:p>
        </p:txBody>
      </p:sp>
      <p:pic>
        <p:nvPicPr>
          <p:cNvPr id="3" name="Imagen 2" descr="Aplicación, Calendario, PowerPoint&#10;&#10;Descripción generada automáticamente">
            <a:extLst>
              <a:ext uri="{FF2B5EF4-FFF2-40B4-BE49-F238E27FC236}">
                <a16:creationId xmlns:a16="http://schemas.microsoft.com/office/drawing/2014/main" id="{EA86EA52-3556-4ABB-1A13-851C7C82A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65" y="2319095"/>
            <a:ext cx="10649335" cy="369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896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4363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DETRO DE LA RED CONVOLUCIONAL</a:t>
            </a:r>
          </a:p>
        </p:txBody>
      </p:sp>
      <p:pic>
        <p:nvPicPr>
          <p:cNvPr id="2" name="Imagen 1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A455A32A-5EBE-6733-17B0-DC182F6DA5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65" y="1951673"/>
            <a:ext cx="4475032" cy="4469244"/>
          </a:xfrm>
          <a:prstGeom prst="rect">
            <a:avLst/>
          </a:prstGeom>
        </p:spPr>
      </p:pic>
      <p:pic>
        <p:nvPicPr>
          <p:cNvPr id="7" name="Imagen 6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6E1E6509-8CF6-FC58-76F1-73E114B87C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61938" b="62360"/>
          <a:stretch/>
        </p:blipFill>
        <p:spPr>
          <a:xfrm>
            <a:off x="6499413" y="1948663"/>
            <a:ext cx="4625788" cy="4568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642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43636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DETRO DE LA RED CONVOLUCIONAL</a:t>
            </a:r>
          </a:p>
        </p:txBody>
      </p:sp>
      <p:pic>
        <p:nvPicPr>
          <p:cNvPr id="3" name="Imagen 2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AB4C7106-5EBC-5ECA-2D96-20051BEB9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65" y="2070845"/>
            <a:ext cx="4294094" cy="4319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79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0305BA6E-A338-3160-4309-5BF2F881C60A}"/>
              </a:ext>
            </a:extLst>
          </p:cNvPr>
          <p:cNvSpPr txBox="1"/>
          <p:nvPr/>
        </p:nvSpPr>
        <p:spPr>
          <a:xfrm>
            <a:off x="4169418" y="2828835"/>
            <a:ext cx="38988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7200" b="1" dirty="0">
                <a:latin typeface="Agency FB" panose="020B0503020202020204" pitchFamily="34" charset="0"/>
              </a:rPr>
              <a:t>preguntas…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722E1B5-BABF-E259-8643-558B9BB8DAAF}"/>
              </a:ext>
            </a:extLst>
          </p:cNvPr>
          <p:cNvSpPr txBox="1"/>
          <p:nvPr/>
        </p:nvSpPr>
        <p:spPr>
          <a:xfrm>
            <a:off x="770965" y="1277229"/>
            <a:ext cx="14959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GRACIAS :)</a:t>
            </a:r>
          </a:p>
        </p:txBody>
      </p:sp>
    </p:spTree>
    <p:extLst>
      <p:ext uri="{BB962C8B-B14F-4D97-AF65-F5344CB8AC3E}">
        <p14:creationId xmlns:p14="http://schemas.microsoft.com/office/powerpoint/2010/main" val="203331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874DBA6-2824-58DF-4961-662A3191F238}"/>
              </a:ext>
            </a:extLst>
          </p:cNvPr>
          <p:cNvSpPr txBox="1"/>
          <p:nvPr/>
        </p:nvSpPr>
        <p:spPr>
          <a:xfrm>
            <a:off x="770965" y="2185494"/>
            <a:ext cx="6096000" cy="4011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b="1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Mariposa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(1332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133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b="1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Gato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(1051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105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b="1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Gallina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(1953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195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b="1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Vaca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(1170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117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b="1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Perro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(3065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306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b="1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Elefante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(911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91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b="1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Caballo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(1653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165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b="1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Oveja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(1147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114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b="1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Araña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(3038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303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s-AR" sz="2400" b="1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Ardilla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(1174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train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117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valid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12602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DATASET</a:t>
            </a:r>
          </a:p>
        </p:txBody>
      </p:sp>
    </p:spTree>
    <p:extLst>
      <p:ext uri="{BB962C8B-B14F-4D97-AF65-F5344CB8AC3E}">
        <p14:creationId xmlns:p14="http://schemas.microsoft.com/office/powerpoint/2010/main" val="3888157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874DBA6-2824-58DF-4961-662A3191F238}"/>
              </a:ext>
            </a:extLst>
          </p:cNvPr>
          <p:cNvSpPr txBox="1"/>
          <p:nvPr/>
        </p:nvSpPr>
        <p:spPr>
          <a:xfrm>
            <a:off x="770965" y="2185494"/>
            <a:ext cx="6096000" cy="3615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capas de 64 filtros 3x3 y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maxpool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capas de 128 filtros 3x3 y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maxpool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capas de 256 filtros 3x3 y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maxpool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capas de 512 filtros 3x3 y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maxpool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capas de 512 filtros 3x3 y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maxpool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n-US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 </a:t>
            </a:r>
            <a:r>
              <a:rPr lang="en-US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capas</a:t>
            </a:r>
            <a:r>
              <a:rPr lang="en-US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fully connected de 4096 </a:t>
            </a:r>
            <a:r>
              <a:rPr lang="en-US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neuornas</a:t>
            </a:r>
            <a:r>
              <a:rPr lang="en-US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AR" sz="2400" dirty="0">
              <a:effectLst/>
              <a:latin typeface="Agency FB" panose="020B0503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buFont typeface="Calibri" panose="020F0502020204030204" pitchFamily="34" charset="0"/>
              <a:buChar char="-"/>
            </a:pP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 capa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fully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connected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de 1000 neuronas de salida (ésta se reemplazó por 10).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Font typeface="Calibri" panose="020F0502020204030204" pitchFamily="34" charset="0"/>
              <a:buChar char="-"/>
            </a:pP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Función de activación </a:t>
            </a:r>
            <a:r>
              <a:rPr lang="es-AR" sz="2400" dirty="0" err="1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softmax</a:t>
            </a:r>
            <a:r>
              <a:rPr lang="es-AR" sz="24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26869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TRANSFER LEARNING</a:t>
            </a:r>
          </a:p>
        </p:txBody>
      </p:sp>
    </p:spTree>
    <p:extLst>
      <p:ext uri="{BB962C8B-B14F-4D97-AF65-F5344CB8AC3E}">
        <p14:creationId xmlns:p14="http://schemas.microsoft.com/office/powerpoint/2010/main" val="217071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27606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DATA AUGMENTATION</a:t>
            </a:r>
          </a:p>
        </p:txBody>
      </p:sp>
      <p:pic>
        <p:nvPicPr>
          <p:cNvPr id="2" name="Imagen 1" descr="Una foto de un perro&#10;&#10;Descripción generada automáticamente con confianza media">
            <a:extLst>
              <a:ext uri="{FF2B5EF4-FFF2-40B4-BE49-F238E27FC236}">
                <a16:creationId xmlns:a16="http://schemas.microsoft.com/office/drawing/2014/main" id="{8CB00F05-9605-A452-F90B-0F634AEAE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329" y="2116119"/>
            <a:ext cx="4707754" cy="3555572"/>
          </a:xfrm>
          <a:prstGeom prst="rect">
            <a:avLst/>
          </a:prstGeom>
        </p:spPr>
      </p:pic>
      <p:pic>
        <p:nvPicPr>
          <p:cNvPr id="7" name="Imagen 6" descr="Una foto de un perro&#10;&#10;Descripción generada automáticamente con confianza media">
            <a:extLst>
              <a:ext uri="{FF2B5EF4-FFF2-40B4-BE49-F238E27FC236}">
                <a16:creationId xmlns:a16="http://schemas.microsoft.com/office/drawing/2014/main" id="{D3782916-60F1-EA0F-8570-4649274F62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6762" y="2116119"/>
            <a:ext cx="4729889" cy="3560232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AAFA3BC9-803D-7C5E-75D9-40D57C925E57}"/>
              </a:ext>
            </a:extLst>
          </p:cNvPr>
          <p:cNvSpPr txBox="1"/>
          <p:nvPr/>
        </p:nvSpPr>
        <p:spPr>
          <a:xfrm>
            <a:off x="859330" y="5698586"/>
            <a:ext cx="47298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000" dirty="0">
                <a:latin typeface="Agency FB" panose="020B0503020202020204" pitchFamily="34" charset="0"/>
              </a:rPr>
              <a:t>original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897E2A66-B896-E734-E91C-CBE7F138626F}"/>
              </a:ext>
            </a:extLst>
          </p:cNvPr>
          <p:cNvSpPr txBox="1"/>
          <p:nvPr/>
        </p:nvSpPr>
        <p:spPr>
          <a:xfrm>
            <a:off x="6886762" y="5701282"/>
            <a:ext cx="47298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000" dirty="0">
                <a:latin typeface="Agency FB" panose="020B0503020202020204" pitchFamily="34" charset="0"/>
              </a:rPr>
              <a:t>modificado</a:t>
            </a:r>
          </a:p>
        </p:txBody>
      </p:sp>
    </p:spTree>
    <p:extLst>
      <p:ext uri="{BB962C8B-B14F-4D97-AF65-F5344CB8AC3E}">
        <p14:creationId xmlns:p14="http://schemas.microsoft.com/office/powerpoint/2010/main" val="2318871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21739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ENTRENAMIENTO</a:t>
            </a:r>
          </a:p>
        </p:txBody>
      </p:sp>
      <p:pic>
        <p:nvPicPr>
          <p:cNvPr id="3" name="Imagen 2" descr="Interfaz de usuario gráfica, Texto&#10;&#10;Descripción generada automáticamente">
            <a:extLst>
              <a:ext uri="{FF2B5EF4-FFF2-40B4-BE49-F238E27FC236}">
                <a16:creationId xmlns:a16="http://schemas.microsoft.com/office/drawing/2014/main" id="{48836A2C-542D-F4CC-43A3-92DF717A9F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4931"/>
          <a:stretch/>
        </p:blipFill>
        <p:spPr bwMode="auto">
          <a:xfrm>
            <a:off x="841039" y="2542876"/>
            <a:ext cx="10243556" cy="14912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49200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Texto&#10;&#10;Descripción generada automáticamente">
            <a:extLst>
              <a:ext uri="{FF2B5EF4-FFF2-40B4-BE49-F238E27FC236}">
                <a16:creationId xmlns:a16="http://schemas.microsoft.com/office/drawing/2014/main" id="{1AFB1D86-33B6-7875-561A-DED98824A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039" y="2542876"/>
            <a:ext cx="10243556" cy="3542603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30764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PRIMEROS RESULTADOS</a:t>
            </a:r>
          </a:p>
        </p:txBody>
      </p:sp>
    </p:spTree>
    <p:extLst>
      <p:ext uri="{BB962C8B-B14F-4D97-AF65-F5344CB8AC3E}">
        <p14:creationId xmlns:p14="http://schemas.microsoft.com/office/powerpoint/2010/main" val="2696472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30764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PRIMEROS RESULTADOS</a:t>
            </a:r>
          </a:p>
        </p:txBody>
      </p:sp>
      <p:pic>
        <p:nvPicPr>
          <p:cNvPr id="3" name="Imagen 2" descr="Gráfico&#10;&#10;Descripción generada automáticamente con confianza baja">
            <a:extLst>
              <a:ext uri="{FF2B5EF4-FFF2-40B4-BE49-F238E27FC236}">
                <a16:creationId xmlns:a16="http://schemas.microsoft.com/office/drawing/2014/main" id="{14D4EAA7-3B60-C8F2-447C-EF816A48B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295" y="2325255"/>
            <a:ext cx="4286186" cy="3042014"/>
          </a:xfrm>
          <a:prstGeom prst="rect">
            <a:avLst/>
          </a:prstGeom>
        </p:spPr>
      </p:pic>
      <p:pic>
        <p:nvPicPr>
          <p:cNvPr id="7" name="Imagen 6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CF0EC18F-7D34-9E0C-83B6-2A12B6720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7470" y="2311675"/>
            <a:ext cx="4446410" cy="305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6713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30764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PRIMEROS RESULTADOS</a:t>
            </a:r>
          </a:p>
        </p:txBody>
      </p:sp>
      <p:pic>
        <p:nvPicPr>
          <p:cNvPr id="2" name="Imagen 1" descr="Calendario&#10;&#10;Descripción generada automáticamente">
            <a:extLst>
              <a:ext uri="{FF2B5EF4-FFF2-40B4-BE49-F238E27FC236}">
                <a16:creationId xmlns:a16="http://schemas.microsoft.com/office/drawing/2014/main" id="{D9F3A8A8-A45D-79C2-AE05-DC5C96976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65" y="2217065"/>
            <a:ext cx="5400040" cy="4064000"/>
          </a:xfrm>
          <a:prstGeom prst="rect">
            <a:avLst/>
          </a:prstGeom>
        </p:spPr>
      </p:pic>
      <p:pic>
        <p:nvPicPr>
          <p:cNvPr id="8" name="Imagen 7" descr="Calendario&#10;&#10;Descripción generada automáticamente con confianza media">
            <a:extLst>
              <a:ext uri="{FF2B5EF4-FFF2-40B4-BE49-F238E27FC236}">
                <a16:creationId xmlns:a16="http://schemas.microsoft.com/office/drawing/2014/main" id="{12BC4E32-B5D0-8BF2-54D3-33450FE372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3502" y="2391447"/>
            <a:ext cx="4194474" cy="356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3183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>
            <a:extLst>
              <a:ext uri="{FF2B5EF4-FFF2-40B4-BE49-F238E27FC236}">
                <a16:creationId xmlns:a16="http://schemas.microsoft.com/office/drawing/2014/main" id="{BF921C7A-D72E-A7C3-0BEC-1597119A241F}"/>
              </a:ext>
            </a:extLst>
          </p:cNvPr>
          <p:cNvSpPr/>
          <p:nvPr/>
        </p:nvSpPr>
        <p:spPr>
          <a:xfrm>
            <a:off x="0" y="1"/>
            <a:ext cx="12192000" cy="860612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8856C4A-6650-A3F5-7C56-559BD17188C0}"/>
              </a:ext>
            </a:extLst>
          </p:cNvPr>
          <p:cNvSpPr txBox="1"/>
          <p:nvPr/>
        </p:nvSpPr>
        <p:spPr>
          <a:xfrm>
            <a:off x="10086126" y="203357"/>
            <a:ext cx="1925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b="1" dirty="0">
                <a:solidFill>
                  <a:schemeClr val="bg1"/>
                </a:solidFill>
                <a:latin typeface="Agency FB" panose="020B0503020202020204" pitchFamily="34" charset="0"/>
              </a:rPr>
              <a:t>COMPUTER VISION II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602009A-7958-DFDB-6474-51DE2A7A1508}"/>
              </a:ext>
            </a:extLst>
          </p:cNvPr>
          <p:cNvSpPr txBox="1"/>
          <p:nvPr/>
        </p:nvSpPr>
        <p:spPr>
          <a:xfrm>
            <a:off x="770965" y="1277229"/>
            <a:ext cx="12682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800" b="1" dirty="0">
                <a:latin typeface="Agency FB" panose="020B0503020202020204" pitchFamily="34" charset="0"/>
              </a:rPr>
              <a:t>CON GPU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83FE512-1629-11A7-DAE4-4F9CE1E7D5C7}"/>
              </a:ext>
            </a:extLst>
          </p:cNvPr>
          <p:cNvSpPr txBox="1"/>
          <p:nvPr/>
        </p:nvSpPr>
        <p:spPr>
          <a:xfrm>
            <a:off x="805334" y="1983374"/>
            <a:ext cx="10243555" cy="3640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AR" sz="1800" dirty="0"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 ejemplo anterior muestra cómo el entrenamiento de 10 épocas demoró 518 minutos, lo que da aproximadamente 52 minutos por época. </a:t>
            </a:r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3727021D-99A0-AA22-3175-6EF3D43526C8}"/>
              </a:ext>
            </a:extLst>
          </p:cNvPr>
          <p:cNvGrpSpPr/>
          <p:nvPr/>
        </p:nvGrpSpPr>
        <p:grpSpPr>
          <a:xfrm>
            <a:off x="841040" y="2435296"/>
            <a:ext cx="10243556" cy="3324783"/>
            <a:chOff x="841039" y="2542875"/>
            <a:chExt cx="4564679" cy="1481572"/>
          </a:xfrm>
        </p:grpSpPr>
        <p:pic>
          <p:nvPicPr>
            <p:cNvPr id="8" name="Imagen 7" descr="Imagen que contiene texto, ventana, tabla, grande&#10;&#10;Descripción generada automáticamente">
              <a:extLst>
                <a:ext uri="{FF2B5EF4-FFF2-40B4-BE49-F238E27FC236}">
                  <a16:creationId xmlns:a16="http://schemas.microsoft.com/office/drawing/2014/main" id="{3DF48BB9-F0A2-DCC5-E845-4796271DBFC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76005"/>
            <a:stretch/>
          </p:blipFill>
          <p:spPr>
            <a:xfrm>
              <a:off x="841039" y="2542875"/>
              <a:ext cx="4564679" cy="886125"/>
            </a:xfrm>
            <a:prstGeom prst="rect">
              <a:avLst/>
            </a:prstGeom>
          </p:spPr>
        </p:pic>
        <p:pic>
          <p:nvPicPr>
            <p:cNvPr id="9" name="Imagen 8" descr="Imagen que contiene texto, ventana, tabla, grande&#10;&#10;Descripción generada automáticamente">
              <a:extLst>
                <a:ext uri="{FF2B5EF4-FFF2-40B4-BE49-F238E27FC236}">
                  <a16:creationId xmlns:a16="http://schemas.microsoft.com/office/drawing/2014/main" id="{7CBB3338-8766-09BC-33F6-6ACDCC085C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3876"/>
            <a:stretch/>
          </p:blipFill>
          <p:spPr>
            <a:xfrm>
              <a:off x="841039" y="3429000"/>
              <a:ext cx="4564679" cy="595447"/>
            </a:xfrm>
            <a:prstGeom prst="rect">
              <a:avLst/>
            </a:prstGeom>
          </p:spPr>
        </p:pic>
      </p:grpSp>
      <p:sp>
        <p:nvSpPr>
          <p:cNvPr id="14" name="CuadroTexto 13">
            <a:extLst>
              <a:ext uri="{FF2B5EF4-FFF2-40B4-BE49-F238E27FC236}">
                <a16:creationId xmlns:a16="http://schemas.microsoft.com/office/drawing/2014/main" id="{12D52EA1-C767-AB7F-DCFB-9220CF6901B9}"/>
              </a:ext>
            </a:extLst>
          </p:cNvPr>
          <p:cNvSpPr txBox="1"/>
          <p:nvPr/>
        </p:nvSpPr>
        <p:spPr>
          <a:xfrm>
            <a:off x="841040" y="5858693"/>
            <a:ext cx="10243556" cy="66043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s-AR"/>
            </a:defPPr>
            <a:lvl1pPr>
              <a:lnSpc>
                <a:spcPct val="107000"/>
              </a:lnSpc>
              <a:spcAft>
                <a:spcPts val="800"/>
              </a:spcAft>
              <a:defRPr>
                <a:effectLst/>
                <a:latin typeface="Agency FB" panose="020B0503020202020204" pitchFamily="34" charset="0"/>
                <a:ea typeface="Calibri" panose="020F0502020204030204" pitchFamily="34" charset="0"/>
                <a:cs typeface="Times New Roman" panose="02020603050405020304" pitchFamily="18" charset="0"/>
              </a:defRPr>
            </a:lvl1pPr>
          </a:lstStyle>
          <a:p>
            <a:r>
              <a:rPr lang="es-AR" dirty="0"/>
              <a:t>Correr estas 50 épocas requirió de 231 minutos, lo que resulta en 4,5 minutos aproximadamente por época. ¡¡Esto supone un aumento de más de </a:t>
            </a:r>
            <a:r>
              <a:rPr lang="es-AR" b="1" dirty="0"/>
              <a:t>10 veces respecto del entrenamiento en CPU!!</a:t>
            </a:r>
          </a:p>
        </p:txBody>
      </p:sp>
    </p:spTree>
    <p:extLst>
      <p:ext uri="{BB962C8B-B14F-4D97-AF65-F5344CB8AC3E}">
        <p14:creationId xmlns:p14="http://schemas.microsoft.com/office/powerpoint/2010/main" val="125864952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</TotalTime>
  <Words>308</Words>
  <Application>Microsoft Office PowerPoint</Application>
  <PresentationFormat>Panorámica</PresentationFormat>
  <Paragraphs>58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Agency FB</vt:lpstr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Leandro Bello</dc:creator>
  <cp:lastModifiedBy>Leandro Bello</cp:lastModifiedBy>
  <cp:revision>2</cp:revision>
  <dcterms:created xsi:type="dcterms:W3CDTF">2022-12-05T23:30:29Z</dcterms:created>
  <dcterms:modified xsi:type="dcterms:W3CDTF">2022-12-08T12:22:23Z</dcterms:modified>
</cp:coreProperties>
</file>

<file path=docProps/thumbnail.jpeg>
</file>